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68" r:id="rId3"/>
    <p:sldId id="269" r:id="rId4"/>
    <p:sldId id="270" r:id="rId5"/>
    <p:sldId id="271" r:id="rId6"/>
    <p:sldId id="280" r:id="rId7"/>
    <p:sldId id="272" r:id="rId8"/>
    <p:sldId id="279" r:id="rId9"/>
    <p:sldId id="278" r:id="rId10"/>
    <p:sldId id="273" r:id="rId11"/>
    <p:sldId id="274" r:id="rId12"/>
    <p:sldId id="275" r:id="rId13"/>
    <p:sldId id="276" r:id="rId14"/>
    <p:sldId id="277" r:id="rId15"/>
    <p:sldId id="267" r:id="rId16"/>
  </p:sldIdLst>
  <p:sldSz cx="9144000" cy="6858000" type="screen4x3"/>
  <p:notesSz cx="6797675" cy="9926638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F93"/>
    <a:srgbClr val="74A18E"/>
    <a:srgbClr val="5998C8"/>
    <a:srgbClr val="999999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1" autoAdjust="0"/>
    <p:restoredTop sz="94627" autoAdjust="0"/>
  </p:normalViewPr>
  <p:slideViewPr>
    <p:cSldViewPr snapToGrid="0">
      <p:cViewPr varScale="1">
        <p:scale>
          <a:sx n="107" d="100"/>
          <a:sy n="107" d="100"/>
        </p:scale>
        <p:origin x="-109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7.jpeg>
</file>

<file path=ppt/media/image3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5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3F8033D-EA18-4807-9F6D-989E74206A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671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7"/>
          <p:cNvSpPr txBox="1">
            <a:spLocks noChangeArrowheads="1"/>
          </p:cNvSpPr>
          <p:nvPr/>
        </p:nvSpPr>
        <p:spPr bwMode="auto">
          <a:xfrm>
            <a:off x="2324100" y="6157913"/>
            <a:ext cx="4813300" cy="458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AU" sz="1300" b="1">
                <a:solidFill>
                  <a:srgbClr val="006F93"/>
                </a:solidFill>
              </a:rPr>
              <a:t>The Centre for Australian Weather and Climate Research</a:t>
            </a:r>
          </a:p>
          <a:p>
            <a:pPr algn="ctr" eaLnBrk="1" hangingPunct="1"/>
            <a:r>
              <a:rPr lang="en-AU" sz="1100" b="1"/>
              <a:t>A partnership between CSIRO and the Bureau of Meteorology</a:t>
            </a:r>
          </a:p>
        </p:txBody>
      </p:sp>
      <p:pic>
        <p:nvPicPr>
          <p:cNvPr id="5" name="Picture 6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25" y="5842000"/>
            <a:ext cx="1295400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7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8888"/>
            <a:ext cx="9144000" cy="365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73" descr="CSIRO_Grad_RGB_h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650" y="5903913"/>
            <a:ext cx="877888" cy="87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31913" y="754063"/>
            <a:ext cx="7343775" cy="1008062"/>
          </a:xfrm>
        </p:spPr>
        <p:txBody>
          <a:bodyPr tIns="0"/>
          <a:lstStyle>
            <a:lvl1pPr>
              <a:defRPr sz="2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85875" y="4281488"/>
            <a:ext cx="3638550" cy="1008062"/>
          </a:xfrm>
        </p:spPr>
        <p:txBody>
          <a:bodyPr anchor="b"/>
          <a:lstStyle>
            <a:lvl1pPr marL="0" indent="0">
              <a:buFontTx/>
              <a:buNone/>
              <a:defRPr sz="1600" b="1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05335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5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FFF97E-8E40-479F-803E-3BBD49282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9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3050" y="111125"/>
            <a:ext cx="2051050" cy="6197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9900" y="111125"/>
            <a:ext cx="6000750" cy="6197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5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63DF5A-D37B-405E-8196-64E45C8089E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42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5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EC6F17-D280-484F-85E2-1CAF319C69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1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5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2BEBB7-5BCA-4C59-A317-5E8B87FBC7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088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9900" y="1385888"/>
            <a:ext cx="4025900" cy="49228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85888"/>
            <a:ext cx="4025900" cy="49228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6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E9A24C-0BA9-43DA-AD10-B7B2E29750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15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8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662210-CF9F-414C-B4F1-00DE797110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6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4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63CD11-FB57-4295-B4C0-8666189DA4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25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3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CE27A2-EFA9-4385-990A-24E841D2A9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3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6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8F1FBA-FD1D-4D47-AE61-365AC3195A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89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AU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sp>
        <p:nvSpPr>
          <p:cNvPr id="6" name="Rectangle 43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ABEAF-AEB3-495C-AA47-AEC6F65059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48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9900" y="1385888"/>
            <a:ext cx="8204200" cy="4922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smtClean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073650" y="6423025"/>
            <a:ext cx="3238500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smtClean="0">
                <a:solidFill>
                  <a:srgbClr val="006F93"/>
                </a:solidFill>
              </a:defRPr>
            </a:lvl1pPr>
          </a:lstStyle>
          <a:p>
            <a:pPr>
              <a:defRPr/>
            </a:pPr>
            <a:r>
              <a:rPr lang="en-US"/>
              <a:t>The Centre for Australian Weather and Climate Research</a:t>
            </a:r>
            <a:r>
              <a:rPr lang="en-US" sz="800">
                <a:solidFill>
                  <a:schemeClr val="accent1"/>
                </a:solidFill>
              </a:rPr>
              <a:t> </a:t>
            </a:r>
            <a:br>
              <a:rPr lang="en-US" sz="800">
                <a:solidFill>
                  <a:schemeClr val="accent1"/>
                </a:solidFill>
              </a:rPr>
            </a:br>
            <a:r>
              <a:rPr lang="en-US" sz="800">
                <a:solidFill>
                  <a:schemeClr val="tx1"/>
                </a:solidFill>
              </a:rPr>
              <a:t>A partnership between CSIRO and the Bureau of Meteorology</a:t>
            </a:r>
          </a:p>
        </p:txBody>
      </p:sp>
      <p:pic>
        <p:nvPicPr>
          <p:cNvPr id="1028" name="Picture 4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838" y="6100763"/>
            <a:ext cx="1057275" cy="709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67" name="Rectangle 4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87513" y="6423025"/>
            <a:ext cx="719137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8" name="Rectangle 4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5138" y="6423025"/>
            <a:ext cx="719137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>
                <a:solidFill>
                  <a:srgbClr val="006F93"/>
                </a:solidFill>
              </a:defRPr>
            </a:lvl1pPr>
          </a:lstStyle>
          <a:p>
            <a:pPr>
              <a:defRPr/>
            </a:pPr>
            <a:fld id="{BA8EA95C-6478-4DA0-9BC8-CFF207BC6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4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9134475" cy="1227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9900" y="111125"/>
            <a:ext cx="7234238" cy="75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AU" smtClean="0"/>
          </a:p>
        </p:txBody>
      </p:sp>
      <p:pic>
        <p:nvPicPr>
          <p:cNvPr id="1033" name="Picture 46" descr="CSIRO_Grad_RGB_hr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975" y="6249988"/>
            <a:ext cx="582613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9pPr>
    </p:titleStyle>
    <p:bodyStyle>
      <a:lvl1pPr marL="180975" indent="-180975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006F93"/>
          </a:solidFill>
          <a:latin typeface="+mn-lt"/>
          <a:ea typeface="+mn-ea"/>
          <a:cs typeface="+mn-cs"/>
        </a:defRPr>
      </a:lvl1pPr>
      <a:lvl2pPr marL="538163" indent="-1778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2pPr>
      <a:lvl3pPr marL="893763" indent="-176213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3pPr>
      <a:lvl4pPr marL="1257300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4pPr>
      <a:lvl5pPr marL="1617663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074863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532063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2989263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446463" indent="-180975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lwenming@bom.gov.a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rac.nci.org.au/trac/access/wiki/APS1_ACCESS_C_new" TargetMode="External"/><Relationship Id="rId2" Type="http://schemas.openxmlformats.org/officeDocument/2006/relationships/hyperlink" Target="https://trac.nci.org.au/trac/access/wiki/APS1_ACCESS_C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66825" y="461638"/>
            <a:ext cx="7332663" cy="1660125"/>
          </a:xfrm>
        </p:spPr>
        <p:txBody>
          <a:bodyPr/>
          <a:lstStyle/>
          <a:p>
            <a:r>
              <a:rPr lang="en-US" dirty="0">
                <a:solidFill>
                  <a:srgbClr val="0099CC"/>
                </a:solidFill>
              </a:rPr>
              <a:t>Availability of ACCESS-C </a:t>
            </a:r>
            <a:r>
              <a:rPr lang="en-US" dirty="0" smtClean="0">
                <a:solidFill>
                  <a:srgbClr val="0099CC"/>
                </a:solidFill>
              </a:rPr>
              <a:t>Forecast System </a:t>
            </a:r>
            <a:r>
              <a:rPr lang="en-US" dirty="0">
                <a:solidFill>
                  <a:srgbClr val="0099CC"/>
                </a:solidFill>
              </a:rPr>
              <a:t>to the </a:t>
            </a:r>
            <a:r>
              <a:rPr lang="en-US" dirty="0" smtClean="0">
                <a:solidFill>
                  <a:srgbClr val="0099CC"/>
                </a:solidFill>
              </a:rPr>
              <a:t>National Research Community</a:t>
            </a:r>
            <a:r>
              <a:rPr lang="en-AU" dirty="0" smtClean="0">
                <a:solidFill>
                  <a:srgbClr val="0099CC"/>
                </a:solidFill>
              </a:rPr>
              <a:t/>
            </a:r>
            <a:br>
              <a:rPr lang="en-AU" dirty="0" smtClean="0">
                <a:solidFill>
                  <a:srgbClr val="0099CC"/>
                </a:solidFill>
              </a:rPr>
            </a:br>
            <a:endParaRPr lang="en-AU" sz="2400" dirty="0" smtClean="0">
              <a:solidFill>
                <a:srgbClr val="006F93"/>
              </a:solidFill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15736" y="4208016"/>
            <a:ext cx="3308689" cy="1081534"/>
          </a:xfrm>
        </p:spPr>
        <p:txBody>
          <a:bodyPr/>
          <a:lstStyle/>
          <a:p>
            <a:pPr eaLnBrk="1" hangingPunct="1"/>
            <a:r>
              <a:rPr lang="en-AU" b="0" dirty="0" smtClean="0"/>
              <a:t>Wenming LU, Mike NAUGHTON</a:t>
            </a:r>
          </a:p>
          <a:p>
            <a:r>
              <a:rPr lang="en-AU" b="0" dirty="0" smtClean="0">
                <a:hlinkClick r:id="rId2"/>
              </a:rPr>
              <a:t>lwenming@bom.gov.au</a:t>
            </a:r>
          </a:p>
          <a:p>
            <a:r>
              <a:rPr lang="en-AU" b="0" dirty="0" smtClean="0">
                <a:hlinkClick r:id="rId2"/>
              </a:rPr>
              <a:t>mjn@bom.gov.au</a:t>
            </a:r>
            <a:endParaRPr lang="en-AU" b="0" dirty="0" smtClean="0"/>
          </a:p>
          <a:p>
            <a:pPr eaLnBrk="1" hangingPunct="1"/>
            <a:r>
              <a:rPr lang="en-AU" b="0" dirty="0" smtClean="0"/>
              <a:t>ESM, Nov 26 2013</a:t>
            </a:r>
          </a:p>
        </p:txBody>
      </p:sp>
      <p:sp>
        <p:nvSpPr>
          <p:cNvPr id="3076" name="Text Box 57"/>
          <p:cNvSpPr txBox="1">
            <a:spLocks noChangeArrowheads="1"/>
          </p:cNvSpPr>
          <p:nvPr/>
        </p:nvSpPr>
        <p:spPr bwMode="auto">
          <a:xfrm>
            <a:off x="1266825" y="2239963"/>
            <a:ext cx="17748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1400">
                <a:solidFill>
                  <a:srgbClr val="006F93"/>
                </a:solidFill>
              </a:rPr>
              <a:t>www.cawcr.gov.au</a:t>
            </a:r>
            <a:endParaRPr lang="en-AU" sz="13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Case Study: BN Heavy Rain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pic>
        <p:nvPicPr>
          <p:cNvPr id="1028" name="Picture 4" descr="Z:\projects\animation\APS1_ACCESS_C_BN_mslp-precip_sfc_201301251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9050"/>
            <a:ext cx="4758431" cy="548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Z:\projects\animation\APS1_ACCESS_C_BN_TScreen_sfc_201301251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244" y="919050"/>
            <a:ext cx="4589755" cy="548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60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Case Study: AD Hot Weather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pic>
        <p:nvPicPr>
          <p:cNvPr id="2050" name="Picture 2" descr="Z:\projects\animation\APS1_ACCESS_C_AD_TScreen_sfc_201301031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306" y="1004842"/>
            <a:ext cx="6063449" cy="5512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27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Case Study: SY Fire Weather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pic>
        <p:nvPicPr>
          <p:cNvPr id="3074" name="Picture 2" descr="Z:\projects\animation\APS1_ACCESS_C_SY_windbarb_10m_201310221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933820"/>
            <a:ext cx="4705164" cy="554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Z:\projects\animation\APS1_ACCESS_C_SY_RHScreen_sfc_201310221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165" y="933820"/>
            <a:ext cx="4438835" cy="554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09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ACCESS-C: Other/Future Work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dirty="0" smtClean="0"/>
              <a:t>In the event of high-impact weather, it is desirable to run either</a:t>
            </a:r>
          </a:p>
          <a:p>
            <a:pPr lvl="1">
              <a:lnSpc>
                <a:spcPct val="30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/>
              <a:t> Domain on demand: on a region of interests which is not covered by 6 regular domains</a:t>
            </a:r>
          </a:p>
          <a:p>
            <a:pPr lvl="1">
              <a:lnSpc>
                <a:spcPct val="30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/>
              <a:t>Higher resolution forecasting to provide more detailed forecast data</a:t>
            </a:r>
          </a:p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74899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ACCESS-C: SY Fire 1.5km Resolution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pic>
        <p:nvPicPr>
          <p:cNvPr id="2" name="Picture 2" descr="Z:\projects\animation\APS1_ACCESS_F_SY_windbarb_10m_201310221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50651"/>
            <a:ext cx="4589754" cy="552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Z:\projects\animation\APS1_ACCESS_F_SY_RHScreen_sfc_201310221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756" y="950652"/>
            <a:ext cx="4554244" cy="555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6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title"/>
          </p:nvPr>
        </p:nvSpPr>
        <p:spPr>
          <a:xfrm>
            <a:off x="1627188" y="4267200"/>
            <a:ext cx="7200900" cy="900113"/>
          </a:xfrm>
        </p:spPr>
        <p:txBody>
          <a:bodyPr/>
          <a:lstStyle/>
          <a:p>
            <a:pPr eaLnBrk="1" hangingPunct="1"/>
            <a:r>
              <a:rPr lang="en-AU" sz="4400" smtClean="0"/>
              <a:t>Thank you</a:t>
            </a:r>
          </a:p>
        </p:txBody>
      </p:sp>
      <p:sp>
        <p:nvSpPr>
          <p:cNvPr id="5123" name="Text Box 41"/>
          <p:cNvSpPr txBox="1">
            <a:spLocks noChangeArrowheads="1"/>
          </p:cNvSpPr>
          <p:nvPr/>
        </p:nvSpPr>
        <p:spPr bwMode="auto">
          <a:xfrm>
            <a:off x="2022475" y="322263"/>
            <a:ext cx="5965825" cy="458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AU" sz="1300" b="1">
                <a:solidFill>
                  <a:srgbClr val="006F93"/>
                </a:solidFill>
              </a:rPr>
              <a:t>The Centre for Australian Weather and Climate Research</a:t>
            </a:r>
          </a:p>
          <a:p>
            <a:pPr algn="ctr" eaLnBrk="1" hangingPunct="1"/>
            <a:r>
              <a:rPr lang="en-AU" sz="1100" b="1"/>
              <a:t>A partnership between CSIRO and the Bureau of Meteorology</a:t>
            </a:r>
          </a:p>
        </p:txBody>
      </p:sp>
      <p:pic>
        <p:nvPicPr>
          <p:cNvPr id="5124" name="Picture 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42875"/>
            <a:ext cx="1457325" cy="97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25" name="Text Box 43"/>
          <p:cNvSpPr txBox="1">
            <a:spLocks noChangeArrowheads="1"/>
          </p:cNvSpPr>
          <p:nvPr/>
        </p:nvSpPr>
        <p:spPr bwMode="auto">
          <a:xfrm>
            <a:off x="2667000" y="1531938"/>
            <a:ext cx="46228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1600" dirty="0" smtClean="0"/>
              <a:t>Mike NAUGHTON</a:t>
            </a:r>
          </a:p>
          <a:p>
            <a:pPr eaLnBrk="1" hangingPunct="1"/>
            <a:r>
              <a:rPr lang="en-AU" sz="1600" dirty="0" smtClean="0"/>
              <a:t>Wenming </a:t>
            </a:r>
            <a:r>
              <a:rPr lang="en-AU" sz="1600" dirty="0"/>
              <a:t>LU</a:t>
            </a:r>
          </a:p>
          <a:p>
            <a:pPr eaLnBrk="1" hangingPunct="1"/>
            <a:endParaRPr lang="en-AU" sz="1600" dirty="0" smtClean="0"/>
          </a:p>
          <a:p>
            <a:pPr eaLnBrk="1" hangingPunct="1"/>
            <a:r>
              <a:rPr lang="en-AU" sz="1600" dirty="0" smtClean="0"/>
              <a:t>mjn@bom.gov.au</a:t>
            </a:r>
            <a:endParaRPr lang="en-AU" sz="1600" dirty="0"/>
          </a:p>
          <a:p>
            <a:pPr eaLnBrk="1" hangingPunct="1"/>
            <a:r>
              <a:rPr lang="en-AU" sz="1600" dirty="0" smtClean="0"/>
              <a:t>lwenming@bom.gov.au</a:t>
            </a:r>
            <a:endParaRPr lang="en-AU" sz="1600" dirty="0"/>
          </a:p>
          <a:p>
            <a:pPr eaLnBrk="1" hangingPunct="1"/>
            <a:r>
              <a:rPr lang="en-AU" sz="1600" dirty="0"/>
              <a:t>Web: www.cawcr.gov.au</a:t>
            </a:r>
          </a:p>
        </p:txBody>
      </p:sp>
      <p:pic>
        <p:nvPicPr>
          <p:cNvPr id="5126" name="Picture 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52800"/>
            <a:ext cx="91440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27" name="Rectangle 47"/>
          <p:cNvSpPr>
            <a:spLocks noChangeArrowheads="1"/>
          </p:cNvSpPr>
          <p:nvPr/>
        </p:nvSpPr>
        <p:spPr bwMode="auto">
          <a:xfrm>
            <a:off x="1368425" y="3435350"/>
            <a:ext cx="3228975" cy="709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 anchor="b"/>
          <a:lstStyle/>
          <a:p>
            <a:r>
              <a:rPr lang="en-AU" sz="4000">
                <a:solidFill>
                  <a:schemeClr val="tx2"/>
                </a:solidFill>
              </a:rPr>
              <a:t>Thank you</a:t>
            </a:r>
          </a:p>
        </p:txBody>
      </p:sp>
      <p:sp>
        <p:nvSpPr>
          <p:cNvPr id="5128" name="Text Box 48"/>
          <p:cNvSpPr txBox="1">
            <a:spLocks noChangeArrowheads="1"/>
          </p:cNvSpPr>
          <p:nvPr/>
        </p:nvSpPr>
        <p:spPr bwMode="auto">
          <a:xfrm>
            <a:off x="1285875" y="4325938"/>
            <a:ext cx="17748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1400">
                <a:solidFill>
                  <a:srgbClr val="006F93"/>
                </a:solidFill>
              </a:rPr>
              <a:t>www.cawcr.gov.au</a:t>
            </a:r>
            <a:endParaRPr lang="en-AU" sz="1300"/>
          </a:p>
        </p:txBody>
      </p:sp>
      <p:pic>
        <p:nvPicPr>
          <p:cNvPr id="5129" name="Picture 49" descr="CSIRO_Grad_RGB_h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6850" y="100013"/>
            <a:ext cx="9540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 City Forecast System-Background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AU" dirty="0" smtClean="0"/>
              <a:t>ACCESS City Forecast system, aka ACCESS-C, </a:t>
            </a:r>
            <a:r>
              <a:rPr lang="en-US" dirty="0"/>
              <a:t>is the highest resolution operational numerical weather prediction system in the Bureau of </a:t>
            </a:r>
            <a:r>
              <a:rPr lang="en-US" dirty="0" smtClean="0"/>
              <a:t>Meteorology (BOM).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ACCESS-C has been running operationally since 2010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ACCESS-C covers 5 domains, South-east Queensland (Brisbane), Sydney, VicTas, Adelaide and Perth</a:t>
            </a:r>
          </a:p>
          <a:p>
            <a:pPr>
              <a:lnSpc>
                <a:spcPct val="150000"/>
              </a:lnSpc>
            </a:pPr>
            <a:r>
              <a:rPr lang="en-AU" dirty="0" smtClean="0"/>
              <a:t>ACCESS-C runs out to 36 hours and nest within ACCESS-Regional, i.e., the initial and boundary conditions are interpolated from the larger ACCESS-R analyses and forecasts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upgraded in August 2013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AU" dirty="0" smtClean="0"/>
              <a:t>The nested ACCESS-R upgraded from 37km to 12km</a:t>
            </a:r>
          </a:p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AU" dirty="0" smtClean="0"/>
              <a:t>ACCESS-C horizontal resolution is increased from 0.050 to 0.036 degrees (5km to 4km)</a:t>
            </a:r>
          </a:p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AU" dirty="0" smtClean="0"/>
              <a:t>ACCESS-C vertical resolution is increased from 50 levels to 70</a:t>
            </a:r>
          </a:p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AU" dirty="0" smtClean="0"/>
              <a:t>ACCESS-C runs 4 times daily, 00, 06, 12 and 18Z instead of twice daily, 00 and 12Z</a:t>
            </a:r>
          </a:p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AU" dirty="0" smtClean="0"/>
              <a:t>Darwin domain is added and other domains may be adjusted</a:t>
            </a:r>
          </a:p>
        </p:txBody>
      </p:sp>
    </p:spTree>
    <p:extLst>
      <p:ext uri="{BB962C8B-B14F-4D97-AF65-F5344CB8AC3E}">
        <p14:creationId xmlns:p14="http://schemas.microsoft.com/office/powerpoint/2010/main" val="103748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Domains in Detail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426053"/>
              </p:ext>
            </p:extLst>
          </p:nvPr>
        </p:nvGraphicFramePr>
        <p:xfrm>
          <a:off x="485310" y="1414756"/>
          <a:ext cx="8197050" cy="46575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1144"/>
                <a:gridCol w="1127464"/>
                <a:gridCol w="1997476"/>
                <a:gridCol w="2467992"/>
                <a:gridCol w="1162974"/>
              </a:tblGrid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DOMAIN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ABBR.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LAT. RANGE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LON.</a:t>
                      </a:r>
                      <a:r>
                        <a:rPr lang="en-AU" baseline="0" dirty="0" smtClean="0"/>
                        <a:t> RANGE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GRID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Brisbane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BN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-31.00S, -22.04S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148.00E, 156.03E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250x224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Sydney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-38.00S, -29.98S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147.00E, 155.03E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224x224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VicTas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VT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-46.00S, -33.04S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139.00E, 150.99E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362x334 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Adelaide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AD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-39.50S, -29.53S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132.00E, 141.98E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278x306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Perth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PH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-37.00S, -28.04S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112.00E, 122.98E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250x306</a:t>
                      </a:r>
                      <a:endParaRPr lang="en-AU" dirty="0"/>
                    </a:p>
                  </a:txBody>
                  <a:tcPr/>
                </a:tc>
              </a:tr>
              <a:tr h="665367">
                <a:tc>
                  <a:txBody>
                    <a:bodyPr/>
                    <a:lstStyle/>
                    <a:p>
                      <a:r>
                        <a:rPr lang="en-AU" dirty="0" smtClean="0"/>
                        <a:t>Darwin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DN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-16.00S, -7.97S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128.50E, 139.98E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224x320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244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For NeCTAR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dirty="0"/>
              <a:t>As part of the NeCTAR Climate and Weather Science </a:t>
            </a:r>
            <a:r>
              <a:rPr lang="en-US" dirty="0" smtClean="0"/>
              <a:t>Laboratory, ACCESS-C standard suite has been installed on NCI HPC (raijin)</a:t>
            </a:r>
          </a:p>
          <a:p>
            <a:pPr marL="360363" lvl="1" indent="0">
              <a:lnSpc>
                <a:spcPct val="150000"/>
              </a:lnSpc>
              <a:spcAft>
                <a:spcPts val="600"/>
              </a:spcAft>
              <a:buNone/>
            </a:pPr>
            <a:endParaRPr lang="en-US" dirty="0" smtClean="0"/>
          </a:p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sp>
        <p:nvSpPr>
          <p:cNvPr id="4" name="Oval 3"/>
          <p:cNvSpPr/>
          <p:nvPr/>
        </p:nvSpPr>
        <p:spPr>
          <a:xfrm>
            <a:off x="1704513" y="3133979"/>
            <a:ext cx="2068497" cy="10741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575" y="4942303"/>
            <a:ext cx="2090737" cy="110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793" y="3147534"/>
            <a:ext cx="2090737" cy="110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4942304"/>
            <a:ext cx="2090737" cy="110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867275" y="5309293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Source Code</a:t>
            </a:r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5913571" y="3486412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Rose Suite</a:t>
            </a:r>
            <a:endParaRPr lang="en-AU" dirty="0"/>
          </a:p>
        </p:txBody>
      </p:sp>
      <p:sp>
        <p:nvSpPr>
          <p:cNvPr id="21" name="TextBox 20"/>
          <p:cNvSpPr txBox="1"/>
          <p:nvPr/>
        </p:nvSpPr>
        <p:spPr>
          <a:xfrm>
            <a:off x="6302588" y="525155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Data</a:t>
            </a:r>
            <a:endParaRPr lang="en-AU" dirty="0"/>
          </a:p>
        </p:txBody>
      </p:sp>
      <p:sp>
        <p:nvSpPr>
          <p:cNvPr id="22" name="TextBox 21"/>
          <p:cNvSpPr txBox="1"/>
          <p:nvPr/>
        </p:nvSpPr>
        <p:spPr>
          <a:xfrm>
            <a:off x="1985991" y="3514524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System Files</a:t>
            </a:r>
            <a:endParaRPr lang="en-AU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320249" y="4208177"/>
            <a:ext cx="763479" cy="5058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31" idx="3"/>
          </p:cNvCxnSpPr>
          <p:nvPr/>
        </p:nvCxnSpPr>
        <p:spPr>
          <a:xfrm flipV="1">
            <a:off x="3678237" y="4714043"/>
            <a:ext cx="405491" cy="77991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29" idx="1"/>
          </p:cNvCxnSpPr>
          <p:nvPr/>
        </p:nvCxnSpPr>
        <p:spPr>
          <a:xfrm flipH="1" flipV="1">
            <a:off x="4083728" y="4714043"/>
            <a:ext cx="1532847" cy="7799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>
            <a:off x="6570161" y="4314548"/>
            <a:ext cx="780550" cy="26633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154750" y="458087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raijin</a:t>
            </a:r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7350711" y="446111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accessdev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567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 For NeCTAR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>
                <a:latin typeface="Arial Narrow" pitchFamily="34" charset="0"/>
              </a:rPr>
              <a:t>/g/data/access/</a:t>
            </a:r>
            <a:r>
              <a:rPr lang="en-US" dirty="0" err="1" smtClean="0">
                <a:latin typeface="Arial Narrow" pitchFamily="34" charset="0"/>
              </a:rPr>
              <a:t>AccessModelExperimentLibrary</a:t>
            </a:r>
            <a:r>
              <a:rPr lang="en-US" dirty="0" smtClean="0">
                <a:latin typeface="Arial Narrow" pitchFamily="34" charset="0"/>
              </a:rPr>
              <a:t>/aps1_access_c/aps1_access_c.raijin </a:t>
            </a:r>
            <a:r>
              <a:rPr lang="en-US" dirty="0" smtClean="0"/>
              <a:t>-&gt; System files, including executable, ancillary, namelists, configurations, environment settings etc.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>
                <a:latin typeface="Arial Narrow" pitchFamily="34" charset="0"/>
              </a:rPr>
              <a:t>/g/data/access/</a:t>
            </a:r>
            <a:r>
              <a:rPr lang="en-US" dirty="0" err="1" smtClean="0">
                <a:latin typeface="Arial Narrow" pitchFamily="34" charset="0"/>
              </a:rPr>
              <a:t>AccessModelExperimentLibrary</a:t>
            </a:r>
            <a:r>
              <a:rPr lang="en-US" dirty="0" smtClean="0">
                <a:latin typeface="Arial Narrow" pitchFamily="34" charset="0"/>
              </a:rPr>
              <a:t>/aps1_access_c/aps1_access_c.accessdev</a:t>
            </a:r>
            <a:r>
              <a:rPr lang="en-US" dirty="0" smtClean="0"/>
              <a:t> -&gt; rose and cylc suite files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>
                <a:latin typeface="Arial Narrow" pitchFamily="34" charset="0"/>
              </a:rPr>
              <a:t>/g/data/access/</a:t>
            </a:r>
            <a:r>
              <a:rPr lang="en-US" dirty="0" err="1" smtClean="0">
                <a:latin typeface="Arial Narrow" pitchFamily="34" charset="0"/>
              </a:rPr>
              <a:t>AccessModelExperimentLibrary</a:t>
            </a:r>
            <a:r>
              <a:rPr lang="en-US" dirty="0" smtClean="0">
                <a:latin typeface="Arial Narrow" pitchFamily="34" charset="0"/>
              </a:rPr>
              <a:t>/aps1_access_c/</a:t>
            </a:r>
            <a:r>
              <a:rPr lang="en-US" dirty="0" err="1" smtClean="0">
                <a:latin typeface="Arial Narrow" pitchFamily="34" charset="0"/>
              </a:rPr>
              <a:t>src</a:t>
            </a:r>
            <a:r>
              <a:rPr lang="en-US" dirty="0" smtClean="0">
                <a:latin typeface="Arial Narrow" pitchFamily="34" charset="0"/>
              </a:rPr>
              <a:t> </a:t>
            </a:r>
            <a:r>
              <a:rPr lang="en-US" dirty="0" smtClean="0"/>
              <a:t>-&gt; source code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>
                <a:latin typeface="Arial Narrow" pitchFamily="34" charset="0"/>
              </a:rPr>
              <a:t> </a:t>
            </a:r>
            <a:r>
              <a:rPr lang="en-US" dirty="0" smtClean="0">
                <a:latin typeface="Arial Narrow" pitchFamily="34" charset="0"/>
              </a:rPr>
              <a:t>/g/data/access/</a:t>
            </a:r>
            <a:r>
              <a:rPr lang="en-US" dirty="0" err="1" smtClean="0">
                <a:latin typeface="Arial Narrow" pitchFamily="34" charset="0"/>
              </a:rPr>
              <a:t>AccessModelExperimentLibrary</a:t>
            </a:r>
            <a:r>
              <a:rPr lang="en-US" dirty="0" smtClean="0">
                <a:latin typeface="Arial Narrow" pitchFamily="34" charset="0"/>
              </a:rPr>
              <a:t>/aps1_access_c/data </a:t>
            </a:r>
            <a:r>
              <a:rPr lang="en-US" dirty="0" smtClean="0"/>
              <a:t>-&gt; input data =&gt; dump and pi files and output data =&gt; initial and boundary conditions, forecast data for reference</a:t>
            </a:r>
          </a:p>
          <a:p>
            <a:pPr marL="360363" lvl="1" indent="0">
              <a:lnSpc>
                <a:spcPct val="150000"/>
              </a:lnSpc>
              <a:spcAft>
                <a:spcPts val="600"/>
              </a:spcAft>
              <a:buNone/>
            </a:pPr>
            <a:endParaRPr lang="en-US" dirty="0" smtClean="0"/>
          </a:p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58284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ACCESS-C: How-To on NCI infrastructure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There are wikis</a:t>
            </a:r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trac.nci.org.au/trac/access/wiki/APS1_ACCESS_C</a:t>
            </a:r>
            <a:endParaRPr lang="en-US" dirty="0" smtClean="0"/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trac.nci.org.au/trac/access/wiki/APS1_ACCESS_C_new</a:t>
            </a:r>
            <a:endParaRPr lang="en-US" dirty="0" smtClean="0"/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dirty="0" smtClean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Installation</a:t>
            </a:r>
          </a:p>
          <a:p>
            <a:pPr lvl="1"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/>
              <a:t>/g/data/access/</a:t>
            </a:r>
            <a:r>
              <a:rPr lang="en-US" dirty="0" err="1"/>
              <a:t>AccessModelExperimentLibrary</a:t>
            </a:r>
            <a:r>
              <a:rPr lang="en-US" dirty="0"/>
              <a:t>/aps1_access_c/install_aps1_access_c.ksh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34312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ACCESS-C: How-To on NCI infrastructure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Steps done by installation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/>
              <a:t>Copy </a:t>
            </a:r>
            <a:r>
              <a:rPr lang="en-US" dirty="0" smtClean="0">
                <a:latin typeface="Arial Narrow" pitchFamily="34" charset="0"/>
              </a:rPr>
              <a:t>aps1_access_c.raijin</a:t>
            </a:r>
            <a:r>
              <a:rPr lang="en-US" dirty="0" smtClean="0"/>
              <a:t> to your </a:t>
            </a:r>
            <a:r>
              <a:rPr lang="en-US" dirty="0" smtClean="0">
                <a:latin typeface="Arial Narrow" pitchFamily="34" charset="0"/>
              </a:rPr>
              <a:t>raijin:$HOME/aps1_access_c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/>
              <a:t>Copy </a:t>
            </a:r>
            <a:r>
              <a:rPr lang="en-US" dirty="0" smtClean="0">
                <a:latin typeface="Arial Narrow" pitchFamily="34" charset="0"/>
              </a:rPr>
              <a:t>aps1_access_c.accessdev</a:t>
            </a:r>
            <a:r>
              <a:rPr lang="en-US" dirty="0" smtClean="0"/>
              <a:t> </a:t>
            </a:r>
            <a:r>
              <a:rPr lang="en-US" dirty="0"/>
              <a:t>your </a:t>
            </a:r>
            <a:r>
              <a:rPr lang="en-US" dirty="0" smtClean="0">
                <a:latin typeface="Arial Narrow" pitchFamily="34" charset="0"/>
              </a:rPr>
              <a:t>accessdev:$HOME/roses/aps1_access_c</a:t>
            </a:r>
          </a:p>
          <a:p>
            <a:pPr lvl="1">
              <a:lnSpc>
                <a:spcPct val="150000"/>
              </a:lnSpc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>
                <a:latin typeface="Arial Narrow" pitchFamily="34" charset="0"/>
              </a:rPr>
              <a:t> </a:t>
            </a:r>
            <a:r>
              <a:rPr lang="en-US" dirty="0" smtClean="0">
                <a:latin typeface="Arial Narrow" pitchFamily="34" charset="0"/>
              </a:rPr>
              <a:t>Copy the source code to your data folder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dirty="0" smtClean="0"/>
              <a:t>After </a:t>
            </a:r>
            <a:r>
              <a:rPr lang="en-US" dirty="0"/>
              <a:t>installation</a:t>
            </a:r>
          </a:p>
          <a:p>
            <a:pPr lvl="1"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/>
              <a:t> Set up the environment on raijin, </a:t>
            </a:r>
            <a:r>
              <a:rPr lang="en-US" dirty="0" smtClean="0">
                <a:latin typeface="Arial Narrow" pitchFamily="34" charset="0"/>
              </a:rPr>
              <a:t>.</a:t>
            </a:r>
            <a:r>
              <a:rPr lang="en-US" dirty="0" err="1" smtClean="0">
                <a:latin typeface="Arial Narrow" pitchFamily="34" charset="0"/>
              </a:rPr>
              <a:t>bashrc</a:t>
            </a:r>
            <a:endParaRPr lang="en-US" dirty="0" smtClean="0">
              <a:latin typeface="Arial Narrow" pitchFamily="34" charset="0"/>
            </a:endParaRPr>
          </a:p>
          <a:p>
            <a:pPr marL="360363" lvl="1" indent="0">
              <a:spcAft>
                <a:spcPts val="60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>
                <a:latin typeface="Courier" pitchFamily="49" charset="0"/>
              </a:rPr>
              <a:t>module use ~access/modules</a:t>
            </a:r>
          </a:p>
          <a:p>
            <a:pPr marL="360363" lvl="1" indent="0">
              <a:spcAft>
                <a:spcPts val="600"/>
              </a:spcAft>
              <a:buNone/>
            </a:pPr>
            <a:r>
              <a:rPr lang="en-US" dirty="0">
                <a:latin typeface="Courier" pitchFamily="49" charset="0"/>
              </a:rPr>
              <a:t> </a:t>
            </a:r>
            <a:r>
              <a:rPr lang="en-US" dirty="0" smtClean="0">
                <a:latin typeface="Courier" pitchFamily="49" charset="0"/>
              </a:rPr>
              <a:t> module load rose cylc</a:t>
            </a:r>
          </a:p>
          <a:p>
            <a:pPr lvl="1">
              <a:spcAft>
                <a:spcPts val="600"/>
              </a:spcAft>
              <a:buFont typeface="Courier New" pitchFamily="49" charset="0"/>
              <a:buChar char="o"/>
            </a:pPr>
            <a:r>
              <a:rPr lang="en-US" dirty="0" smtClean="0"/>
              <a:t> Go </a:t>
            </a:r>
            <a:r>
              <a:rPr lang="en-US" dirty="0"/>
              <a:t>to </a:t>
            </a:r>
            <a:r>
              <a:rPr lang="en-US" dirty="0">
                <a:latin typeface="Arial Narrow" pitchFamily="34" charset="0"/>
              </a:rPr>
              <a:t>accessdev:$</a:t>
            </a:r>
            <a:r>
              <a:rPr lang="en-US" dirty="0" smtClean="0">
                <a:latin typeface="Arial Narrow" pitchFamily="34" charset="0"/>
              </a:rPr>
              <a:t>HOME/roses/aps1_access_c</a:t>
            </a:r>
            <a:r>
              <a:rPr lang="en-US" dirty="0" smtClean="0"/>
              <a:t>, and run</a:t>
            </a:r>
          </a:p>
          <a:p>
            <a:pPr marL="360363" lvl="1" indent="0">
              <a:spcAft>
                <a:spcPts val="60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>
                <a:latin typeface="Courier" pitchFamily="49" charset="0"/>
              </a:rPr>
              <a:t>rose suite-run</a:t>
            </a:r>
          </a:p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25350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>
                <a:solidFill>
                  <a:srgbClr val="006F93"/>
                </a:solidFill>
              </a:rPr>
              <a:t>The Centre for Australian Weather and Climate Research</a:t>
            </a:r>
            <a:r>
              <a:rPr lang="en-AU" sz="800">
                <a:solidFill>
                  <a:schemeClr val="accent1"/>
                </a:solidFill>
              </a:rPr>
              <a:t> </a:t>
            </a:r>
            <a:br>
              <a:rPr lang="en-AU" sz="800">
                <a:solidFill>
                  <a:schemeClr val="accent1"/>
                </a:solidFill>
              </a:rPr>
            </a:br>
            <a:r>
              <a:rPr lang="en-AU" sz="800"/>
              <a:t>A partnership between CSIRO and the Bureau of Meteorology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ACCESS-C: How-To on NCI infrastructure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spcAft>
                <a:spcPts val="600"/>
              </a:spcAft>
              <a:buNone/>
            </a:pPr>
            <a:endParaRPr lang="en-AU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73" y="1267487"/>
            <a:ext cx="8238654" cy="5183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5630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ppt_cawcr2">
  <a:themeElements>
    <a:clrScheme name="onecsiro_powerpoint_080516 13">
      <a:dk1>
        <a:srgbClr val="000000"/>
      </a:dk1>
      <a:lt1>
        <a:srgbClr val="FFFFFF"/>
      </a:lt1>
      <a:dk2>
        <a:srgbClr val="FFFFFF"/>
      </a:dk2>
      <a:lt2>
        <a:srgbClr val="999999"/>
      </a:lt2>
      <a:accent1>
        <a:srgbClr val="0099CC"/>
      </a:accent1>
      <a:accent2>
        <a:srgbClr val="BED600"/>
      </a:accent2>
      <a:accent3>
        <a:srgbClr val="FFFFFF"/>
      </a:accent3>
      <a:accent4>
        <a:srgbClr val="000000"/>
      </a:accent4>
      <a:accent5>
        <a:srgbClr val="AACAE2"/>
      </a:accent5>
      <a:accent6>
        <a:srgbClr val="ACC200"/>
      </a:accent6>
      <a:hlink>
        <a:srgbClr val="CB5056"/>
      </a:hlink>
      <a:folHlink>
        <a:srgbClr val="EBAB00"/>
      </a:folHlink>
    </a:clrScheme>
    <a:fontScheme name="onecsiro_powerpoint_080516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necsiro_powerpoint_080516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necsiro_powerpoint_080516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necsiro_powerpoint_080516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necsiro_powerpoint_080516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necsiro_powerpoint_080516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necsiro_powerpoint_080516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necsiro_powerpoint_080516 13">
        <a:dk1>
          <a:srgbClr val="000000"/>
        </a:dk1>
        <a:lt1>
          <a:srgbClr val="FFFFFF"/>
        </a:lt1>
        <a:dk2>
          <a:srgbClr val="FFFFFF"/>
        </a:dk2>
        <a:lt2>
          <a:srgbClr val="999999"/>
        </a:lt2>
        <a:accent1>
          <a:srgbClr val="0099CC"/>
        </a:accent1>
        <a:accent2>
          <a:srgbClr val="BED600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ACC200"/>
        </a:accent6>
        <a:hlink>
          <a:srgbClr val="CB5056"/>
        </a:hlink>
        <a:folHlink>
          <a:srgbClr val="EBAB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template_ppt_cawcr2</Template>
  <TotalTime>363</TotalTime>
  <Words>642</Words>
  <Application>Microsoft Office PowerPoint</Application>
  <PresentationFormat>On-screen Show (4:3)</PresentationFormat>
  <Paragraphs>117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template_ppt_cawcr2</vt:lpstr>
      <vt:lpstr>Availability of ACCESS-C Forecast System to the National Research Community </vt:lpstr>
      <vt:lpstr>ACCESS City Forecast System-Background</vt:lpstr>
      <vt:lpstr>ACCESS-C upgraded in August 2013</vt:lpstr>
      <vt:lpstr>ACCESS-C Domains in Detail</vt:lpstr>
      <vt:lpstr>ACCESS-C For NeCTAR</vt:lpstr>
      <vt:lpstr>ACCESS-C For NeCTAR</vt:lpstr>
      <vt:lpstr>ACCESS-C: How-To on NCI infrastructure</vt:lpstr>
      <vt:lpstr>ACCESS-C: How-To on NCI infrastructure</vt:lpstr>
      <vt:lpstr>ACCESS-C: How-To on NCI infrastructure</vt:lpstr>
      <vt:lpstr>ACCESS-C Case Study: BN Heavy Rain</vt:lpstr>
      <vt:lpstr>ACCESS-C Case Study: AD Hot Weather</vt:lpstr>
      <vt:lpstr>ACCESS-C Case Study: SY Fire Weather</vt:lpstr>
      <vt:lpstr>ACCESS-C: Other/Future Work</vt:lpstr>
      <vt:lpstr>ACCESS-C: SY Fire 1.5km Resolution</vt:lpstr>
      <vt:lpstr>Thank you</vt:lpstr>
    </vt:vector>
  </TitlesOfParts>
  <Company>Bureau of Meteorology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Arial Regular 29pt Sub title, Arial Regular 24pt</dc:title>
  <dc:creator>Wenming Lu</dc:creator>
  <cp:lastModifiedBy>Wenming Lu</cp:lastModifiedBy>
  <cp:revision>86</cp:revision>
  <dcterms:created xsi:type="dcterms:W3CDTF">2013-11-18T22:52:03Z</dcterms:created>
  <dcterms:modified xsi:type="dcterms:W3CDTF">2014-01-08T05:05:47Z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</Properties>
</file>

<file path=docProps/thumbnail.jpeg>
</file>